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7" r:id="rId2"/>
    <p:sldId id="262" r:id="rId3"/>
    <p:sldId id="261" r:id="rId4"/>
    <p:sldId id="264" r:id="rId5"/>
    <p:sldId id="258" r:id="rId6"/>
    <p:sldId id="259" r:id="rId7"/>
    <p:sldId id="263" r:id="rId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2C06B-FD07-44CF-82C0-AD72DC6A1C87}" type="datetimeFigureOut">
              <a:rPr lang="es-ES" smtClean="0"/>
              <a:t>18/08/2017</a:t>
            </a:fld>
            <a:endParaRPr lang="es-ES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0B3189B-913B-446C-B9C1-8F144BA9A7A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2C06B-FD07-44CF-82C0-AD72DC6A1C87}" type="datetimeFigureOut">
              <a:rPr lang="es-ES" smtClean="0"/>
              <a:t>18/08/2017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0B3189B-913B-446C-B9C1-8F144BA9A7A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2C06B-FD07-44CF-82C0-AD72DC6A1C87}" type="datetimeFigureOut">
              <a:rPr lang="es-ES" smtClean="0"/>
              <a:t>18/08/2017</a:t>
            </a:fld>
            <a:endParaRPr lang="es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3189B-913B-446C-B9C1-8F144BA9A7A0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2C06B-FD07-44CF-82C0-AD72DC6A1C87}" type="datetimeFigureOut">
              <a:rPr lang="es-ES" smtClean="0"/>
              <a:t>18/08/2017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3189B-913B-446C-B9C1-8F144BA9A7A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2C06B-FD07-44CF-82C0-AD72DC6A1C87}" type="datetimeFigureOut">
              <a:rPr lang="es-ES" smtClean="0"/>
              <a:t>18/08/2017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0B3189B-913B-446C-B9C1-8F144BA9A7A0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2C06B-FD07-44CF-82C0-AD72DC6A1C87}" type="datetimeFigureOut">
              <a:rPr lang="es-ES" smtClean="0"/>
              <a:t>18/08/2017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3189B-913B-446C-B9C1-8F144BA9A7A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2C06B-FD07-44CF-82C0-AD72DC6A1C87}" type="datetimeFigureOut">
              <a:rPr lang="es-ES" smtClean="0"/>
              <a:t>18/08/2017</a:t>
            </a:fld>
            <a:endParaRPr lang="es-ES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3189B-913B-446C-B9C1-8F144BA9A7A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2C06B-FD07-44CF-82C0-AD72DC6A1C87}" type="datetimeFigureOut">
              <a:rPr lang="es-ES" smtClean="0"/>
              <a:t>18/08/2017</a:t>
            </a:fld>
            <a:endParaRPr lang="es-ES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3189B-913B-446C-B9C1-8F144BA9A7A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2C06B-FD07-44CF-82C0-AD72DC6A1C87}" type="datetimeFigureOut">
              <a:rPr lang="es-ES" smtClean="0"/>
              <a:t>18/08/2017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3189B-913B-446C-B9C1-8F144BA9A7A0}" type="slidenum">
              <a:rPr lang="es-ES" smtClean="0"/>
              <a:t>‹Nº›</a:t>
            </a:fld>
            <a:endParaRPr lang="es-E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2C06B-FD07-44CF-82C0-AD72DC6A1C87}" type="datetimeFigureOut">
              <a:rPr lang="es-ES" smtClean="0"/>
              <a:t>18/08/2017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3189B-913B-446C-B9C1-8F144BA9A7A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2C06B-FD07-44CF-82C0-AD72DC6A1C87}" type="datetimeFigureOut">
              <a:rPr lang="es-ES" smtClean="0"/>
              <a:t>18/08/2017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3189B-913B-446C-B9C1-8F144BA9A7A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D02C06B-FD07-44CF-82C0-AD72DC6A1C87}" type="datetimeFigureOut">
              <a:rPr lang="es-ES" smtClean="0"/>
              <a:t>18/08/2017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0B3189B-913B-446C-B9C1-8F144BA9A7A0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 descr="Logo%20FCF%20Lab%20HR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5" y="44624"/>
            <a:ext cx="1997875" cy="720080"/>
          </a:xfrm>
          <a:prstGeom prst="rect">
            <a:avLst/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</p:pic>
      <p:grpSp>
        <p:nvGrpSpPr>
          <p:cNvPr id="3" name="2 Grupo"/>
          <p:cNvGrpSpPr/>
          <p:nvPr/>
        </p:nvGrpSpPr>
        <p:grpSpPr>
          <a:xfrm>
            <a:off x="800332" y="1124744"/>
            <a:ext cx="7920880" cy="5631046"/>
            <a:chOff x="800332" y="980728"/>
            <a:chExt cx="7920880" cy="5775477"/>
          </a:xfrm>
        </p:grpSpPr>
        <p:pic>
          <p:nvPicPr>
            <p:cNvPr id="5" name="4 Imagen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332" y="980728"/>
              <a:ext cx="7920880" cy="5688632"/>
            </a:xfrm>
            <a:prstGeom prst="rect">
              <a:avLst/>
            </a:prstGeom>
          </p:spPr>
        </p:pic>
        <p:sp>
          <p:nvSpPr>
            <p:cNvPr id="2" name="1 CuadroTexto"/>
            <p:cNvSpPr txBox="1"/>
            <p:nvPr/>
          </p:nvSpPr>
          <p:spPr>
            <a:xfrm>
              <a:off x="800332" y="6093296"/>
              <a:ext cx="7920880" cy="662909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b="1" dirty="0" smtClean="0">
                  <a:solidFill>
                    <a:srgbClr val="FFC000"/>
                  </a:solidFill>
                </a:rPr>
                <a:t>CURSO DE  RENTABILIDAD  Y MARKETING FARMACÉUTICO,  ATENCIÓN AL CLIENTE  SAN JUAN AÑO 2017</a:t>
              </a:r>
            </a:p>
          </p:txBody>
        </p:sp>
      </p:grp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7" y="-27384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1559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 descr="Logo%20FCF%20Lab%20HR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5" y="44624"/>
            <a:ext cx="1637835" cy="72008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COFASAL - Colegio de Farmaceuticos de Salt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" name="AutoShape 4" descr="COFASAL - Colegio de Farmaceuticos de Salt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8" name="Picture 2" descr="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7" y="-27384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2339974" y="2564904"/>
            <a:ext cx="4968329" cy="4247317"/>
          </a:xfrm>
          <a:prstGeom prst="rect">
            <a:avLst/>
          </a:prstGeom>
          <a:noFill/>
          <a:ln w="25400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 eaLnBrk="1" hangingPunct="1">
              <a:buClr>
                <a:srgbClr val="6699FF"/>
              </a:buClr>
              <a:buFont typeface="Wingdings" pitchFamily="2" charset="2"/>
              <a:buNone/>
            </a:pPr>
            <a:r>
              <a:rPr lang="es-ES_tradnl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 J E T I V O </a:t>
            </a:r>
            <a:r>
              <a:rPr lang="es-ES_tradnl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lvl="1" eaLnBrk="1" hangingPunct="1">
              <a:buClr>
                <a:srgbClr val="6699FF"/>
              </a:buClr>
              <a:buFont typeface="Wingdings" pitchFamily="2" charset="2"/>
              <a:buNone/>
            </a:pPr>
            <a:endParaRPr lang="es-ES_tradnl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lvl="1" eaLnBrk="1" hangingPunct="1">
              <a:buClr>
                <a:srgbClr val="6699FF"/>
              </a:buClr>
              <a:buFont typeface="Wingdings" pitchFamily="2" charset="2"/>
              <a:buChar char="ü"/>
            </a:pPr>
            <a:r>
              <a:rPr lang="es-MX" dirty="0" smtClean="0"/>
              <a:t>Analizar, comprender y tener herramientas para modificar la “Rentabilidad Farmacéutica”.</a:t>
            </a:r>
          </a:p>
          <a:p>
            <a:pPr lvl="1" eaLnBrk="1" hangingPunct="1">
              <a:buClr>
                <a:srgbClr val="6699FF"/>
              </a:buClr>
            </a:pPr>
            <a:endParaRPr lang="es-MX" dirty="0" smtClean="0"/>
          </a:p>
          <a:p>
            <a:pPr lvl="1" eaLnBrk="1" hangingPunct="1">
              <a:buClr>
                <a:srgbClr val="6699FF"/>
              </a:buClr>
              <a:buFont typeface="Wingdings" pitchFamily="2" charset="2"/>
              <a:buChar char="ü"/>
            </a:pPr>
            <a:r>
              <a:rPr lang="es-MX" dirty="0" smtClean="0"/>
              <a:t>Entender </a:t>
            </a:r>
            <a:r>
              <a:rPr lang="es-MX" dirty="0"/>
              <a:t>la formación y posicionamiento de la imagen de marca en productos y servicios farmacéuticos. </a:t>
            </a:r>
            <a:endParaRPr lang="es-MX" dirty="0" smtClean="0"/>
          </a:p>
          <a:p>
            <a:pPr lvl="1" eaLnBrk="1" hangingPunct="1">
              <a:buClr>
                <a:srgbClr val="6699FF"/>
              </a:buClr>
            </a:pPr>
            <a:endParaRPr lang="es-MX" dirty="0"/>
          </a:p>
          <a:p>
            <a:pPr lvl="1" eaLnBrk="1" hangingPunct="1">
              <a:buClr>
                <a:srgbClr val="6699FF"/>
              </a:buClr>
              <a:buFont typeface="Wingdings" pitchFamily="2" charset="2"/>
              <a:buChar char="ü"/>
            </a:pPr>
            <a:r>
              <a:rPr lang="es-MX" dirty="0"/>
              <a:t>Analizar los elementos claves de la psicología del consumidor aplicado al consumo de productos y servicios farmacéuticos</a:t>
            </a:r>
            <a:r>
              <a:rPr lang="es-MX" dirty="0" smtClean="0"/>
              <a:t>.</a:t>
            </a:r>
            <a:endParaRPr lang="es-MX" dirty="0"/>
          </a:p>
          <a:p>
            <a:pPr lvl="1" eaLnBrk="1" hangingPunct="1">
              <a:buClr>
                <a:srgbClr val="6699FF"/>
              </a:buClr>
              <a:buFont typeface="Wingdings" pitchFamily="2" charset="2"/>
              <a:buNone/>
            </a:pPr>
            <a:endParaRPr lang="es-ES" dirty="0"/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1619250" y="908720"/>
            <a:ext cx="6248400" cy="1274195"/>
          </a:xfrm>
          <a:prstGeom prst="rect">
            <a:avLst/>
          </a:prstGeom>
          <a:noFill/>
          <a:ln w="25400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s-ES_tradnl" sz="1600" b="1" dirty="0">
                <a:cs typeface="Arial" pitchFamily="34" charset="0"/>
              </a:rPr>
              <a:t>MÓDULO I: </a:t>
            </a:r>
            <a:endParaRPr lang="es-ES_tradnl" sz="1600" b="1" dirty="0" smtClean="0">
              <a:cs typeface="Arial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s-ES_tradnl" sz="1600" b="1" dirty="0" smtClean="0">
                <a:cs typeface="Arial" pitchFamily="34" charset="0"/>
              </a:rPr>
              <a:t>RENTABILIDAD FARMACÉUTICA</a:t>
            </a:r>
          </a:p>
          <a:p>
            <a:pPr algn="ctr">
              <a:lnSpc>
                <a:spcPct val="80000"/>
              </a:lnSpc>
            </a:pPr>
            <a:endParaRPr lang="es-ES_tradnl" sz="1600" b="1" dirty="0" smtClean="0">
              <a:cs typeface="Arial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s-ES_tradnl" sz="1600" b="1" dirty="0" smtClean="0">
                <a:cs typeface="Arial" pitchFamily="34" charset="0"/>
              </a:rPr>
              <a:t>MÓDULO II: </a:t>
            </a:r>
          </a:p>
          <a:p>
            <a:pPr algn="ctr">
              <a:lnSpc>
                <a:spcPct val="80000"/>
              </a:lnSpc>
            </a:pPr>
            <a:r>
              <a:rPr lang="es-ES_tradnl" sz="1600" b="1" dirty="0" smtClean="0">
                <a:cs typeface="Arial" pitchFamily="34" charset="0"/>
              </a:rPr>
              <a:t>INTRODUCCION </a:t>
            </a:r>
            <a:r>
              <a:rPr lang="es-ES_tradnl" sz="1600" b="1" dirty="0">
                <a:cs typeface="Arial" pitchFamily="34" charset="0"/>
              </a:rPr>
              <a:t>A LA VENTA PROFESIONAL </a:t>
            </a:r>
          </a:p>
          <a:p>
            <a:pPr algn="ctr">
              <a:lnSpc>
                <a:spcPct val="80000"/>
              </a:lnSpc>
            </a:pPr>
            <a:r>
              <a:rPr lang="es-ES_tradnl" sz="1600" b="1" dirty="0">
                <a:cs typeface="Arial" pitchFamily="34" charset="0"/>
              </a:rPr>
              <a:t>LA MARCA EN PRODUCTOS Y SERVICIOS </a:t>
            </a:r>
            <a:r>
              <a:rPr lang="es-ES_tradnl" sz="1600" b="1" dirty="0" smtClean="0">
                <a:cs typeface="Arial" pitchFamily="34" charset="0"/>
              </a:rPr>
              <a:t>FARMACÉUTICOS</a:t>
            </a:r>
            <a:endParaRPr lang="es-ES" sz="16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2753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97" name="Rectangle 13"/>
          <p:cNvSpPr>
            <a:spLocks noChangeArrowheads="1"/>
          </p:cNvSpPr>
          <p:nvPr/>
        </p:nvSpPr>
        <p:spPr bwMode="auto">
          <a:xfrm>
            <a:off x="1979613" y="548680"/>
            <a:ext cx="5251450" cy="457200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es-ES_tradnl" b="1" dirty="0" smtClean="0"/>
              <a:t>CONTENIDO TEORICO PRÁCTICO MÓDULO  I</a:t>
            </a:r>
            <a:endParaRPr lang="es-ES_tradnl" b="1" dirty="0"/>
          </a:p>
        </p:txBody>
      </p:sp>
      <p:sp>
        <p:nvSpPr>
          <p:cNvPr id="195598" name="Text Box 14"/>
          <p:cNvSpPr txBox="1">
            <a:spLocks noChangeArrowheads="1"/>
          </p:cNvSpPr>
          <p:nvPr/>
        </p:nvSpPr>
        <p:spPr bwMode="auto">
          <a:xfrm>
            <a:off x="611560" y="1283270"/>
            <a:ext cx="7884877" cy="5386090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MX" sz="1600" b="1" dirty="0" smtClean="0">
                <a:latin typeface="Arial Unicode MS" pitchFamily="34" charset="-128"/>
              </a:rPr>
              <a:t>Análisis de coyuntura Económico Social.</a:t>
            </a:r>
            <a:endParaRPr lang="es-MX" sz="1600" b="1" dirty="0">
              <a:latin typeface="Arial Unicode MS" pitchFamily="34" charset="-128"/>
            </a:endParaRP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MX" sz="1600" b="1" dirty="0" smtClean="0">
                <a:latin typeface="Arial Unicode MS" pitchFamily="34" charset="-128"/>
              </a:rPr>
              <a:t>Análisis de la relación con proveedores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MX" sz="1600" b="1" dirty="0" smtClean="0">
                <a:latin typeface="Arial Unicode MS" pitchFamily="34" charset="-128"/>
              </a:rPr>
              <a:t>Análisis de la situación actual de Obras Sociales y probables sustitutos a la contratación actual.</a:t>
            </a:r>
            <a:endParaRPr lang="es-MX" sz="1600" b="1" dirty="0">
              <a:latin typeface="Arial Unicode MS" pitchFamily="34" charset="-128"/>
            </a:endParaRP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MX" sz="1600" b="1" dirty="0" smtClean="0">
                <a:latin typeface="Arial Unicode MS" pitchFamily="34" charset="-128"/>
              </a:rPr>
              <a:t>Análisis de los clientes actuales y de los competidores.</a:t>
            </a:r>
            <a:endParaRPr lang="es-MX" sz="1600" b="1" dirty="0">
              <a:latin typeface="Arial Unicode MS" pitchFamily="34" charset="-128"/>
            </a:endParaRP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MX" sz="1600" b="1" dirty="0" smtClean="0">
                <a:latin typeface="Arial Unicode MS" pitchFamily="34" charset="-128"/>
              </a:rPr>
              <a:t>FODA de una farmacia.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MX" sz="1600" b="1" dirty="0" smtClean="0">
                <a:latin typeface="Arial Unicode MS" pitchFamily="34" charset="-128"/>
              </a:rPr>
              <a:t>¿Cómo compramos? Distintos tipos de precios.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MX" sz="1600" b="1" dirty="0" smtClean="0">
                <a:latin typeface="Arial Unicode MS" pitchFamily="34" charset="-128"/>
              </a:rPr>
              <a:t>Costos fijos, costos variables y costos semifijos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MX" sz="1600" b="1" dirty="0" smtClean="0">
                <a:latin typeface="Arial Unicode MS" pitchFamily="34" charset="-128"/>
              </a:rPr>
              <a:t>Márgenes y ROI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MX" sz="1600" b="1" dirty="0" smtClean="0">
                <a:latin typeface="Arial Unicode MS" pitchFamily="34" charset="-128"/>
              </a:rPr>
              <a:t>Umbral de </a:t>
            </a:r>
            <a:r>
              <a:rPr lang="es-MX" sz="1600" b="1" dirty="0" smtClean="0">
                <a:latin typeface="Arial Unicode MS" pitchFamily="34" charset="-128"/>
              </a:rPr>
              <a:t>rentabilidad.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MX" sz="1600" b="1" dirty="0" smtClean="0">
                <a:latin typeface="Arial Unicode MS" pitchFamily="34" charset="-128"/>
              </a:rPr>
              <a:t>Apalancamiento</a:t>
            </a:r>
            <a:r>
              <a:rPr lang="es-MX" sz="1600" b="1" dirty="0" smtClean="0">
                <a:latin typeface="Arial Unicode MS" pitchFamily="34" charset="-128"/>
              </a:rPr>
              <a:t>.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MX" sz="1600" b="1" dirty="0" smtClean="0">
                <a:latin typeface="Arial Unicode MS" pitchFamily="34" charset="-128"/>
              </a:rPr>
              <a:t>Cómo mejorar la rentabilidad</a:t>
            </a:r>
            <a:r>
              <a:rPr lang="es-MX" sz="1600" b="1" dirty="0" smtClean="0">
                <a:latin typeface="Arial Unicode MS" pitchFamily="34" charset="-128"/>
              </a:rPr>
              <a:t>. </a:t>
            </a:r>
            <a:endParaRPr lang="es-MX" sz="1600" b="1" dirty="0">
              <a:latin typeface="Arial Unicode MS" pitchFamily="34" charset="-128"/>
            </a:endParaRP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MX" sz="1600" b="1" dirty="0" smtClean="0">
                <a:latin typeface="Arial Unicode MS" pitchFamily="34" charset="-128"/>
              </a:rPr>
              <a:t>Gestión de stocks, Gestión financiera </a:t>
            </a:r>
            <a:r>
              <a:rPr lang="es-MX" sz="1600" b="1" dirty="0" err="1" smtClean="0">
                <a:latin typeface="Arial Unicode MS" pitchFamily="34" charset="-128"/>
              </a:rPr>
              <a:t>Mix</a:t>
            </a:r>
            <a:r>
              <a:rPr lang="es-MX" sz="1600" b="1" dirty="0" smtClean="0">
                <a:latin typeface="Arial Unicode MS" pitchFamily="34" charset="-128"/>
              </a:rPr>
              <a:t> de </a:t>
            </a:r>
            <a:r>
              <a:rPr lang="es-MX" sz="1600" b="1" dirty="0" smtClean="0">
                <a:latin typeface="Arial Unicode MS" pitchFamily="34" charset="-128"/>
              </a:rPr>
              <a:t>ventas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MX" sz="1600" b="1" dirty="0" smtClean="0">
                <a:latin typeface="Arial Unicode MS" pitchFamily="34" charset="-128"/>
              </a:rPr>
              <a:t>Taller de rentabilidad</a:t>
            </a:r>
            <a:endParaRPr lang="es-MX" sz="1600" b="1" dirty="0" smtClean="0">
              <a:latin typeface="Arial Unicode MS" pitchFamily="34" charset="-128"/>
            </a:endParaRP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MX" sz="1600" b="1" dirty="0" smtClean="0">
                <a:latin typeface="Arial Unicode MS" pitchFamily="34" charset="-128"/>
              </a:rPr>
              <a:t>La sustitución como herramienta de rentabilidad.</a:t>
            </a:r>
          </a:p>
        </p:txBody>
      </p:sp>
      <p:pic>
        <p:nvPicPr>
          <p:cNvPr id="8" name="Picture 15" descr="Logo%20FCF%20Lab%20HR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5" y="44624"/>
            <a:ext cx="1637835" cy="720080"/>
          </a:xfrm>
          <a:prstGeom prst="rect">
            <a:avLst/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</p:pic>
      <p:pic>
        <p:nvPicPr>
          <p:cNvPr id="5" name="Picture 2" descr="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7" y="-27384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193993"/>
      </p:ext>
    </p:extLst>
  </p:cSld>
  <p:clrMapOvr>
    <a:masterClrMapping/>
  </p:clrMapOvr>
  <p:transition spd="slow" advTm="208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97" name="Rectangle 13"/>
          <p:cNvSpPr>
            <a:spLocks noChangeArrowheads="1"/>
          </p:cNvSpPr>
          <p:nvPr/>
        </p:nvSpPr>
        <p:spPr bwMode="auto">
          <a:xfrm>
            <a:off x="1979613" y="955576"/>
            <a:ext cx="5251450" cy="4572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es-ES_tradnl" b="1" dirty="0" smtClean="0"/>
              <a:t>CONTENIDO TEORICO PRÁCTICO MÓDULO  II</a:t>
            </a:r>
            <a:endParaRPr lang="es-ES_tradnl" b="1" dirty="0"/>
          </a:p>
        </p:txBody>
      </p:sp>
      <p:pic>
        <p:nvPicPr>
          <p:cNvPr id="8" name="Picture 15" descr="Logo%20FCF%20Lab%20HR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5" y="44624"/>
            <a:ext cx="1637835" cy="720080"/>
          </a:xfrm>
          <a:prstGeom prst="rect">
            <a:avLst/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</p:pic>
      <p:pic>
        <p:nvPicPr>
          <p:cNvPr id="5" name="Picture 2" descr="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7" y="-27384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1116013" y="2060575"/>
            <a:ext cx="6858000" cy="3678238"/>
          </a:xfrm>
          <a:prstGeom prst="rect">
            <a:avLst/>
          </a:prstGeom>
          <a:noFill/>
          <a:ln w="9525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MX" sz="1800" dirty="0">
                <a:latin typeface="Arial Unicode MS" pitchFamily="34" charset="-128"/>
              </a:rPr>
              <a:t>Conceptos de las tres dimensiones del mercado-producto.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MX" sz="1800" dirty="0">
                <a:latin typeface="Arial Unicode MS" pitchFamily="34" charset="-128"/>
              </a:rPr>
              <a:t>Conceptos básicos de la construcción del </a:t>
            </a:r>
            <a:r>
              <a:rPr lang="es-MX" sz="1800" dirty="0" err="1">
                <a:latin typeface="Arial Unicode MS" pitchFamily="34" charset="-128"/>
              </a:rPr>
              <a:t>puzzle</a:t>
            </a:r>
            <a:r>
              <a:rPr lang="es-MX" sz="1800" dirty="0">
                <a:latin typeface="Arial Unicode MS" pitchFamily="34" charset="-128"/>
              </a:rPr>
              <a:t> de marca.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MX" sz="1800" dirty="0">
                <a:latin typeface="Arial Unicode MS" pitchFamily="34" charset="-128"/>
              </a:rPr>
              <a:t>Conceptos de segmentación vincular y simbólica.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MX" sz="1800" dirty="0">
                <a:latin typeface="Arial Unicode MS" pitchFamily="34" charset="-128"/>
              </a:rPr>
              <a:t>Los tres tipos de pensamientos en las decisiones humanas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MX" sz="1800" dirty="0">
                <a:latin typeface="Arial Unicode MS" pitchFamily="34" charset="-128"/>
              </a:rPr>
              <a:t>El valor agregado en servicios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MX" sz="1800" dirty="0">
                <a:latin typeface="Arial Unicode MS" pitchFamily="34" charset="-128"/>
              </a:rPr>
              <a:t>El vendedor profesional.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MX" sz="1800" dirty="0">
                <a:latin typeface="Arial Unicode MS" pitchFamily="34" charset="-128"/>
              </a:rPr>
              <a:t>El diamante de la negociación.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MX" sz="1800" dirty="0">
                <a:latin typeface="Arial Unicode MS" pitchFamily="34" charset="-128"/>
              </a:rPr>
              <a:t>Comunicación asertiva.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MX" sz="1800" dirty="0">
                <a:latin typeface="Arial Unicode MS" pitchFamily="34" charset="-128"/>
              </a:rPr>
              <a:t>Bases de lenguaje no verbal</a:t>
            </a:r>
            <a:endParaRPr lang="es-ES" sz="1800" b="1" dirty="0">
              <a:latin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8354093"/>
      </p:ext>
    </p:extLst>
  </p:cSld>
  <p:clrMapOvr>
    <a:masterClrMapping/>
  </p:clrMapOvr>
  <p:transition spd="slow" advTm="208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5" descr="Logo%20FCF%20Lab%20HR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5" y="44624"/>
            <a:ext cx="1637835" cy="720080"/>
          </a:xfrm>
          <a:prstGeom prst="rect">
            <a:avLst/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</p:pic>
      <p:grpSp>
        <p:nvGrpSpPr>
          <p:cNvPr id="3" name="2 Grupo"/>
          <p:cNvGrpSpPr/>
          <p:nvPr/>
        </p:nvGrpSpPr>
        <p:grpSpPr>
          <a:xfrm>
            <a:off x="1042988" y="888975"/>
            <a:ext cx="7274545" cy="5863724"/>
            <a:chOff x="1042988" y="888975"/>
            <a:chExt cx="7274545" cy="5863724"/>
          </a:xfrm>
        </p:grpSpPr>
        <p:sp>
          <p:nvSpPr>
            <p:cNvPr id="437255" name="Rectangle 7"/>
            <p:cNvSpPr>
              <a:spLocks noChangeArrowheads="1"/>
            </p:cNvSpPr>
            <p:nvPr/>
          </p:nvSpPr>
          <p:spPr bwMode="auto">
            <a:xfrm>
              <a:off x="1042988" y="1412776"/>
              <a:ext cx="7273925" cy="5339923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endParaRPr lang="es-ES_tradnl" sz="1100" b="1" dirty="0" smtClean="0">
                <a:solidFill>
                  <a:srgbClr val="000066"/>
                </a:solidFill>
              </a:endParaRPr>
            </a:p>
            <a:p>
              <a:pPr algn="l"/>
              <a:endParaRPr lang="es-ES_tradnl" sz="1100" b="1" dirty="0">
                <a:solidFill>
                  <a:srgbClr val="000066"/>
                </a:solidFill>
              </a:endParaRPr>
            </a:p>
            <a:p>
              <a:pPr algn="l"/>
              <a:r>
                <a:rPr lang="es-ES_tradnl" sz="1100" b="1" dirty="0" smtClean="0"/>
                <a:t>OSCAR </a:t>
              </a:r>
              <a:r>
                <a:rPr lang="es-ES_tradnl" sz="1100" b="1" dirty="0"/>
                <a:t>JUAN COQUE</a:t>
              </a:r>
              <a:r>
                <a:rPr lang="es-ES_tradnl" sz="1100" b="1" dirty="0" smtClean="0"/>
                <a:t>:     DNI  14.122.476  / </a:t>
              </a:r>
              <a:r>
                <a:rPr lang="es-ES_tradnl" sz="1100" b="1" dirty="0" err="1" smtClean="0"/>
                <a:t>Velez</a:t>
              </a:r>
              <a:r>
                <a:rPr lang="es-ES_tradnl" sz="1100" b="1" dirty="0" smtClean="0"/>
                <a:t> </a:t>
              </a:r>
              <a:r>
                <a:rPr lang="es-ES_tradnl" sz="1100" b="1" dirty="0"/>
                <a:t>S</a:t>
              </a:r>
              <a:r>
                <a:rPr lang="es-ES_tradnl" sz="1100" b="1" dirty="0" smtClean="0"/>
                <a:t>arsfield 441 Gral. San Martín </a:t>
              </a:r>
              <a:r>
                <a:rPr lang="es-ES_tradnl" sz="1100" b="1" dirty="0" err="1" smtClean="0"/>
                <a:t>Mzendoza</a:t>
              </a:r>
              <a:r>
                <a:rPr lang="es-ES_tradnl" sz="1100" b="1" dirty="0" smtClean="0"/>
                <a:t>, Cp. 5570</a:t>
              </a:r>
            </a:p>
            <a:p>
              <a:pPr algn="l"/>
              <a:r>
                <a:rPr lang="es-ES_tradnl" sz="1100" b="1" dirty="0"/>
                <a:t> </a:t>
              </a:r>
              <a:r>
                <a:rPr lang="es-ES_tradnl" sz="1100" b="1" dirty="0" smtClean="0"/>
                <a:t>                                        TEL: 0261-155338056     oscarcoque@hotmail.com</a:t>
              </a:r>
            </a:p>
            <a:p>
              <a:pPr algn="l"/>
              <a:endParaRPr lang="es-ES_tradnl" sz="1100" dirty="0"/>
            </a:p>
            <a:p>
              <a:pPr algn="l">
                <a:buFontTx/>
                <a:buChar char="•"/>
              </a:pPr>
              <a:r>
                <a:rPr lang="es-ES_tradnl" sz="1100" b="1" dirty="0"/>
                <a:t>FARMACÉUTICO NACIONAL </a:t>
              </a:r>
              <a:r>
                <a:rPr lang="es-ES_tradnl" sz="1100" b="1" dirty="0" smtClean="0"/>
                <a:t>UNIVERSIDAD JUAN A.MAZA MZA.</a:t>
              </a:r>
              <a:endParaRPr lang="es-ES_tradnl" sz="1100" b="1" dirty="0"/>
            </a:p>
            <a:p>
              <a:pPr algn="l">
                <a:buFontTx/>
                <a:buChar char="•"/>
              </a:pPr>
              <a:r>
                <a:rPr lang="es-ES_tradnl" sz="1100" b="1" dirty="0"/>
                <a:t>MASTER </a:t>
              </a:r>
              <a:r>
                <a:rPr lang="es-ES_tradnl" sz="1100" b="1" dirty="0" smtClean="0"/>
                <a:t> EN </a:t>
              </a:r>
              <a:r>
                <a:rPr lang="es-ES_tradnl" sz="1100" b="1" dirty="0"/>
                <a:t>ADMINISTRACIÓN Y MARKETING ESTRATÉGICO, UCES BUENOS AIRES</a:t>
              </a:r>
              <a:r>
                <a:rPr lang="es-ES_tradnl" sz="1100" b="1" dirty="0" smtClean="0"/>
                <a:t>.</a:t>
              </a:r>
            </a:p>
            <a:p>
              <a:pPr algn="l">
                <a:buFontTx/>
                <a:buChar char="•"/>
              </a:pPr>
              <a:endParaRPr lang="es-ES_tradnl" sz="1100" b="1" dirty="0"/>
            </a:p>
            <a:p>
              <a:pPr algn="l">
                <a:buFontTx/>
                <a:buChar char="•"/>
              </a:pPr>
              <a:r>
                <a:rPr lang="es-ES_tradnl" sz="1100" b="1" dirty="0"/>
                <a:t>EX PROFESOR DE MARKETING DE  </a:t>
              </a:r>
              <a:r>
                <a:rPr lang="es-ES_tradnl" sz="1100" b="1" dirty="0" smtClean="0"/>
                <a:t>UAD (UNIVERSIDAD ALTA  DIRECCIÓN)</a:t>
              </a:r>
            </a:p>
            <a:p>
              <a:pPr algn="l"/>
              <a:endParaRPr lang="es-ES_tradnl" sz="1100" b="1" dirty="0"/>
            </a:p>
            <a:p>
              <a:pPr algn="l">
                <a:buFontTx/>
                <a:buChar char="•"/>
              </a:pPr>
              <a:r>
                <a:rPr lang="es-ES_tradnl" sz="1100" b="1" dirty="0"/>
                <a:t>EX PROF. DEL POSTGRADO MARKETING FARMACÉUTICO DE LA UNIVERSIDAD SIGLO </a:t>
              </a:r>
              <a:r>
                <a:rPr lang="es-ES_tradnl" sz="1100" b="1" dirty="0" smtClean="0"/>
                <a:t> 21  DE </a:t>
              </a:r>
              <a:endParaRPr lang="es-ES_tradnl" sz="1100" b="1" dirty="0"/>
            </a:p>
            <a:p>
              <a:pPr algn="l"/>
              <a:r>
                <a:rPr lang="es-ES_tradnl" sz="1100" b="1" dirty="0"/>
                <a:t> </a:t>
              </a:r>
              <a:r>
                <a:rPr lang="es-ES_tradnl" sz="1100" b="1" dirty="0" smtClean="0"/>
                <a:t> CÓRDOBA</a:t>
              </a:r>
            </a:p>
            <a:p>
              <a:pPr algn="l"/>
              <a:endParaRPr lang="es-ES_tradnl" sz="1100" b="1" dirty="0"/>
            </a:p>
            <a:p>
              <a:pPr algn="l">
                <a:buFontTx/>
                <a:buChar char="•"/>
              </a:pPr>
              <a:r>
                <a:rPr lang="es-ES_tradnl" sz="1100" b="1" dirty="0"/>
                <a:t>EX PROFESOR DE MARKETING EN EL POSTGRADO DE DERMOCOSMÉTICA </a:t>
              </a:r>
              <a:r>
                <a:rPr lang="es-ES_tradnl" sz="1100" b="1" dirty="0" smtClean="0"/>
                <a:t> EN  LA </a:t>
              </a:r>
              <a:endParaRPr lang="es-ES_tradnl" sz="1100" b="1" dirty="0"/>
            </a:p>
            <a:p>
              <a:pPr algn="l"/>
              <a:r>
                <a:rPr lang="es-ES_tradnl" sz="1100" b="1" dirty="0"/>
                <a:t>  </a:t>
              </a:r>
              <a:r>
                <a:rPr lang="es-ES_tradnl" sz="1100" b="1" dirty="0" smtClean="0"/>
                <a:t>UNIVERSIDAD </a:t>
              </a:r>
              <a:r>
                <a:rPr lang="es-ES_tradnl" sz="1100" b="1" dirty="0"/>
                <a:t>JUAN A. MAZA</a:t>
              </a:r>
              <a:r>
                <a:rPr lang="es-ES_tradnl" sz="1100" b="1" dirty="0" smtClean="0"/>
                <a:t>.</a:t>
              </a:r>
            </a:p>
            <a:p>
              <a:pPr algn="l"/>
              <a:endParaRPr lang="es-ES_tradnl" sz="1100" b="1" dirty="0"/>
            </a:p>
            <a:p>
              <a:pPr algn="l">
                <a:buFontTx/>
                <a:buChar char="•"/>
              </a:pPr>
              <a:r>
                <a:rPr lang="es-ES_tradnl" sz="1100" b="1" dirty="0"/>
                <a:t>EX PROFESOR TITULAR </a:t>
              </a:r>
              <a:r>
                <a:rPr lang="es-ES_tradnl" sz="1100" b="1" dirty="0" smtClean="0"/>
                <a:t> DE  FÁRMACO </a:t>
              </a:r>
              <a:r>
                <a:rPr lang="es-ES_tradnl" sz="1100" b="1" dirty="0"/>
                <a:t>ECONOMÍA DE </a:t>
              </a:r>
              <a:r>
                <a:rPr lang="es-ES_tradnl" sz="1100" b="1" dirty="0" smtClean="0"/>
                <a:t> LA  UNIVERSIDAD </a:t>
              </a:r>
              <a:r>
                <a:rPr lang="es-ES_tradnl" sz="1100" b="1" dirty="0"/>
                <a:t>JUAN </a:t>
              </a:r>
              <a:r>
                <a:rPr lang="es-ES_tradnl" sz="1100" b="1" dirty="0" smtClean="0"/>
                <a:t> A</a:t>
              </a:r>
              <a:r>
                <a:rPr lang="es-ES_tradnl" sz="1100" b="1" dirty="0"/>
                <a:t>. </a:t>
              </a:r>
              <a:r>
                <a:rPr lang="es-ES_tradnl" sz="1100" b="1" dirty="0" smtClean="0"/>
                <a:t>MAZA</a:t>
              </a:r>
            </a:p>
            <a:p>
              <a:pPr algn="l">
                <a:buFontTx/>
                <a:buChar char="•"/>
              </a:pPr>
              <a:endParaRPr lang="es-ES_tradnl" sz="1100" b="1" dirty="0"/>
            </a:p>
            <a:p>
              <a:pPr algn="l">
                <a:buFontTx/>
                <a:buChar char="•"/>
              </a:pPr>
              <a:r>
                <a:rPr lang="es-ES_tradnl" sz="1100" b="1" dirty="0"/>
                <a:t>DISERTANTE </a:t>
              </a:r>
              <a:r>
                <a:rPr lang="es-ES_tradnl" sz="1100" b="1" dirty="0" smtClean="0"/>
                <a:t> EN </a:t>
              </a:r>
              <a:r>
                <a:rPr lang="es-ES_tradnl" sz="1100" b="1" dirty="0"/>
                <a:t>BOGOTÁ SOBRE MARKETING PARA </a:t>
              </a:r>
              <a:r>
                <a:rPr lang="es-ES_tradnl" sz="1100" b="1" dirty="0" smtClean="0"/>
                <a:t> FARMACIAS </a:t>
              </a:r>
              <a:r>
                <a:rPr lang="es-ES_tradnl" sz="1100" b="1" dirty="0"/>
                <a:t>EN </a:t>
              </a:r>
              <a:r>
                <a:rPr lang="es-ES_tradnl" sz="1100" b="1" dirty="0" smtClean="0"/>
                <a:t> LA  FEDERACIÓN </a:t>
              </a:r>
            </a:p>
            <a:p>
              <a:pPr algn="l"/>
              <a:r>
                <a:rPr lang="es-ES_tradnl" sz="1100" b="1" dirty="0"/>
                <a:t> </a:t>
              </a:r>
              <a:r>
                <a:rPr lang="es-ES_tradnl" sz="1100" b="1" dirty="0" smtClean="0"/>
                <a:t> NACIONAL </a:t>
              </a:r>
              <a:r>
                <a:rPr lang="es-ES_tradnl" sz="1100" b="1" dirty="0"/>
                <a:t>DE COMERCIO</a:t>
              </a:r>
              <a:r>
                <a:rPr lang="es-ES_tradnl" sz="1100" dirty="0"/>
                <a:t> </a:t>
              </a:r>
              <a:r>
                <a:rPr lang="es-ES_tradnl" sz="1100" dirty="0" smtClean="0"/>
                <a:t> </a:t>
              </a:r>
              <a:r>
                <a:rPr lang="es-ES_tradnl" sz="1100" b="1" dirty="0" smtClean="0"/>
                <a:t>COLOMBIANA</a:t>
              </a:r>
            </a:p>
            <a:p>
              <a:pPr algn="l"/>
              <a:endParaRPr lang="es-ES_tradnl" sz="1100" b="1" dirty="0"/>
            </a:p>
            <a:p>
              <a:pPr algn="l">
                <a:buFontTx/>
                <a:buChar char="•"/>
              </a:pPr>
              <a:r>
                <a:rPr lang="es-ES_tradnl" sz="1100" b="1" dirty="0"/>
                <a:t>COORDINADOR </a:t>
              </a:r>
              <a:r>
                <a:rPr lang="es-ES_tradnl" sz="1100" b="1" dirty="0" smtClean="0"/>
                <a:t> AREA  MARKETING </a:t>
              </a:r>
              <a:r>
                <a:rPr lang="es-ES_tradnl" sz="1100" b="1" dirty="0"/>
                <a:t>DEL PROYECTO DE NORMAS </a:t>
              </a:r>
              <a:r>
                <a:rPr lang="es-ES_tradnl" sz="1100" b="1" dirty="0" smtClean="0"/>
                <a:t> ISO  9000 </a:t>
              </a:r>
              <a:r>
                <a:rPr lang="es-ES_tradnl" sz="1100" b="1" dirty="0"/>
                <a:t>DE COFARMEN </a:t>
              </a:r>
            </a:p>
            <a:p>
              <a:pPr algn="l"/>
              <a:r>
                <a:rPr lang="es-ES_tradnl" sz="1100" b="1" dirty="0"/>
                <a:t>  </a:t>
              </a:r>
              <a:r>
                <a:rPr lang="es-ES_tradnl" sz="1100" b="1" dirty="0" smtClean="0"/>
                <a:t>MZA</a:t>
              </a:r>
              <a:r>
                <a:rPr lang="es-ES_tradnl" sz="1100" b="1" dirty="0"/>
                <a:t>.  EN </a:t>
              </a:r>
              <a:r>
                <a:rPr lang="es-ES_tradnl" sz="1100" b="1" dirty="0" smtClean="0"/>
                <a:t> FARMACIAS, </a:t>
              </a:r>
              <a:r>
                <a:rPr lang="es-ES_tradnl" sz="1100" b="1" dirty="0"/>
                <a:t>PRESENTADO EN EL INLAC (INSTITUTO </a:t>
              </a:r>
              <a:r>
                <a:rPr lang="es-ES_tradnl" sz="1100" b="1" dirty="0" smtClean="0"/>
                <a:t> LATINO AMERICANO  DE </a:t>
              </a:r>
              <a:r>
                <a:rPr lang="es-ES_tradnl" sz="1100" b="1" dirty="0"/>
                <a:t>LA </a:t>
              </a:r>
            </a:p>
            <a:p>
              <a:pPr algn="l"/>
              <a:r>
                <a:rPr lang="es-ES_tradnl" sz="1100" b="1" dirty="0"/>
                <a:t>  </a:t>
              </a:r>
              <a:r>
                <a:rPr lang="es-ES_tradnl" sz="1100" b="1" dirty="0" smtClean="0"/>
                <a:t>CALIDAD  </a:t>
              </a:r>
              <a:r>
                <a:rPr lang="es-ES_tradnl" sz="1100" b="1" dirty="0"/>
                <a:t>EN MÉXICO</a:t>
              </a:r>
              <a:r>
                <a:rPr lang="es-ES_tradnl" sz="1100" b="1" dirty="0" smtClean="0"/>
                <a:t>)</a:t>
              </a:r>
            </a:p>
            <a:p>
              <a:pPr algn="l"/>
              <a:endParaRPr lang="es-ES_tradnl" sz="1100" b="1" dirty="0" smtClean="0"/>
            </a:p>
            <a:p>
              <a:pPr algn="l"/>
              <a:r>
                <a:rPr lang="es-ES_tradnl" sz="1100" b="1" dirty="0"/>
                <a:t>.</a:t>
              </a:r>
              <a:r>
                <a:rPr lang="es-ES_tradnl" sz="1100" b="1" dirty="0" smtClean="0"/>
                <a:t>EX COORDINADOR  DE  PSIQUIATRÍA  Y REUMATOLOGÍA  DE  LAB.  ELVETIUM  RHODIA  </a:t>
              </a:r>
            </a:p>
            <a:p>
              <a:pPr algn="l"/>
              <a:r>
                <a:rPr lang="es-ES_tradnl" sz="1100" b="1" dirty="0"/>
                <a:t>.</a:t>
              </a:r>
              <a:r>
                <a:rPr lang="es-ES_tradnl" sz="1100" b="1" dirty="0" smtClean="0"/>
                <a:t>EX JEFE  DE TERRITORIO DE FARMANET.   </a:t>
              </a:r>
            </a:p>
            <a:p>
              <a:pPr algn="l"/>
              <a:r>
                <a:rPr lang="es-ES_tradnl" sz="1100" b="1" dirty="0" smtClean="0"/>
                <a:t>.EX GERENTE  COMERCIAL DE COFARMEN  MENDOZA.  </a:t>
              </a:r>
            </a:p>
            <a:p>
              <a:pPr algn="l"/>
              <a:r>
                <a:rPr lang="es-ES_tradnl" sz="1100" b="1" dirty="0"/>
                <a:t>.</a:t>
              </a:r>
              <a:r>
                <a:rPr lang="es-ES_tradnl" sz="1100" b="1" dirty="0" smtClean="0"/>
                <a:t>EX  GERENTE COMERCIAL DE  LAB.  LAFARMEN.  </a:t>
              </a:r>
            </a:p>
            <a:p>
              <a:pPr algn="l"/>
              <a:r>
                <a:rPr lang="es-ES_tradnl" sz="1100" b="1" dirty="0"/>
                <a:t>.</a:t>
              </a:r>
              <a:r>
                <a:rPr lang="es-ES_tradnl" sz="1100" b="1" dirty="0" smtClean="0"/>
                <a:t>EX  GERENTE DE INTERIOR DE L GRUPO  LAFKEN.  </a:t>
              </a:r>
            </a:p>
            <a:p>
              <a:pPr algn="l"/>
              <a:r>
                <a:rPr lang="es-ES_tradnl" sz="1100" b="1" dirty="0"/>
                <a:t>.</a:t>
              </a:r>
              <a:r>
                <a:rPr lang="es-ES_tradnl" sz="1100" b="1" dirty="0" smtClean="0"/>
                <a:t>COORDINADOR </a:t>
              </a:r>
              <a:r>
                <a:rPr lang="es-ES_tradnl" sz="1100" b="1" dirty="0"/>
                <a:t> </a:t>
              </a:r>
              <a:r>
                <a:rPr lang="es-ES_tradnl" sz="1100" b="1" dirty="0" smtClean="0"/>
                <a:t>DE VENTAS  DEL INTERIROR  DEL PAÍS DE FECOFAR.</a:t>
              </a:r>
              <a:endParaRPr lang="es-ES_tradnl" sz="1100" b="1" dirty="0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043608" y="888975"/>
              <a:ext cx="7273925" cy="307777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s-ES_tradnl" sz="1400" b="1" dirty="0" smtClean="0"/>
                <a:t>RESUMEN CURRICULAR  DEL PROFESOR:</a:t>
              </a:r>
              <a:endParaRPr lang="es-ES_tradnl" sz="1400" dirty="0"/>
            </a:p>
          </p:txBody>
        </p:sp>
        <p:pic>
          <p:nvPicPr>
            <p:cNvPr id="2" name="1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8094" y="5229200"/>
              <a:ext cx="779439" cy="136815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C00000"/>
              </a:solidFill>
            </a:ln>
          </p:spPr>
        </p:pic>
      </p:grpSp>
      <p:pic>
        <p:nvPicPr>
          <p:cNvPr id="7" name="Picture 2" descr="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7" y="-27384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2592633"/>
      </p:ext>
    </p:extLst>
  </p:cSld>
  <p:clrMapOvr>
    <a:masterClrMapping/>
  </p:clrMapOvr>
  <p:transition spd="slow" advTm="208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7" name="Rectangle 7"/>
          <p:cNvSpPr>
            <a:spLocks noChangeArrowheads="1"/>
          </p:cNvSpPr>
          <p:nvPr/>
        </p:nvSpPr>
        <p:spPr bwMode="auto">
          <a:xfrm>
            <a:off x="1965325" y="908720"/>
            <a:ext cx="5486400" cy="3587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>
              <a:spcBef>
                <a:spcPct val="0"/>
              </a:spcBef>
            </a:pPr>
            <a:r>
              <a:rPr lang="es-ES_tradnl" sz="2800" b="1" dirty="0">
                <a:latin typeface="Arial" pitchFamily="34" charset="0"/>
              </a:rPr>
              <a:t>Referencias Bibliográficas        </a:t>
            </a:r>
            <a:endParaRPr lang="es-ES_tradnl" sz="4400" dirty="0">
              <a:latin typeface="Arial" pitchFamily="34" charset="0"/>
            </a:endParaRPr>
          </a:p>
        </p:txBody>
      </p:sp>
      <p:pic>
        <p:nvPicPr>
          <p:cNvPr id="8" name="Picture 15" descr="Logo%20FCF%20Lab%20HR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5" y="44624"/>
            <a:ext cx="1637835" cy="720080"/>
          </a:xfrm>
          <a:prstGeom prst="rect">
            <a:avLst/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</p:pic>
      <p:pic>
        <p:nvPicPr>
          <p:cNvPr id="5" name="Picture 2" descr="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7" y="-27384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971550" y="1916832"/>
            <a:ext cx="7543800" cy="431502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5000"/>
              </a:lnSpc>
              <a:spcBef>
                <a:spcPct val="0"/>
              </a:spcBef>
            </a:pPr>
            <a:endParaRPr lang="es-ES_tradnl" sz="1600" b="1" dirty="0"/>
          </a:p>
          <a:p>
            <a:pPr algn="l"/>
            <a:r>
              <a:rPr lang="es-AR" sz="1600" b="1" dirty="0" smtClean="0"/>
              <a:t>Análisis contable  con un enfoque empresarial. Miguel </a:t>
            </a:r>
            <a:r>
              <a:rPr lang="es-AR" sz="1600" b="1" dirty="0"/>
              <a:t>Díaz </a:t>
            </a:r>
            <a:r>
              <a:rPr lang="es-AR" sz="1600" b="1" dirty="0" err="1" smtClean="0"/>
              <a:t>Llanes</a:t>
            </a:r>
            <a:endParaRPr lang="es-AR" sz="1600" b="1" dirty="0" smtClean="0"/>
          </a:p>
          <a:p>
            <a:pPr algn="l">
              <a:lnSpc>
                <a:spcPct val="85000"/>
              </a:lnSpc>
              <a:spcBef>
                <a:spcPct val="0"/>
              </a:spcBef>
            </a:pPr>
            <a:endParaRPr lang="es-ES_tradnl" sz="1600" b="1" dirty="0" smtClean="0"/>
          </a:p>
          <a:p>
            <a:pPr algn="l">
              <a:lnSpc>
                <a:spcPct val="85000"/>
              </a:lnSpc>
              <a:spcBef>
                <a:spcPct val="0"/>
              </a:spcBef>
            </a:pPr>
            <a:r>
              <a:rPr lang="es-ES_tradnl" sz="1600" b="1" dirty="0" smtClean="0"/>
              <a:t>Marketing </a:t>
            </a:r>
            <a:r>
              <a:rPr lang="es-ES_tradnl" sz="1600" b="1" dirty="0"/>
              <a:t>Estratégico,  Alberto </a:t>
            </a:r>
            <a:r>
              <a:rPr lang="es-ES_tradnl" sz="1600" b="1" dirty="0" err="1"/>
              <a:t>Wilensky</a:t>
            </a:r>
            <a:r>
              <a:rPr lang="es-ES_tradnl" sz="1600" b="1" dirty="0"/>
              <a:t>, páginas 33 a 58 y 83 a 105</a:t>
            </a:r>
          </a:p>
          <a:p>
            <a:pPr algn="l">
              <a:lnSpc>
                <a:spcPct val="85000"/>
              </a:lnSpc>
              <a:spcBef>
                <a:spcPct val="0"/>
              </a:spcBef>
            </a:pPr>
            <a:r>
              <a:rPr lang="es-ES_tradnl" sz="1600" b="1" dirty="0"/>
              <a:t>Editorial: Tesis – Bs Aires, 2000</a:t>
            </a:r>
          </a:p>
          <a:p>
            <a:pPr algn="l">
              <a:lnSpc>
                <a:spcPct val="85000"/>
              </a:lnSpc>
              <a:spcBef>
                <a:spcPct val="0"/>
              </a:spcBef>
            </a:pPr>
            <a:endParaRPr lang="es-ES_tradnl" sz="1600" b="1" dirty="0"/>
          </a:p>
          <a:p>
            <a:pPr algn="l">
              <a:lnSpc>
                <a:spcPct val="85000"/>
              </a:lnSpc>
              <a:spcBef>
                <a:spcPct val="0"/>
              </a:spcBef>
            </a:pPr>
            <a:r>
              <a:rPr lang="es-ES_tradnl" sz="1600" b="1" dirty="0"/>
              <a:t>Marketing de Servicios, Jean </a:t>
            </a:r>
            <a:r>
              <a:rPr lang="es-ES_tradnl" sz="1600" b="1" dirty="0" err="1"/>
              <a:t>Withers</a:t>
            </a:r>
            <a:r>
              <a:rPr lang="es-ES_tradnl" sz="1600" b="1" dirty="0"/>
              <a:t>-Carol </a:t>
            </a:r>
            <a:r>
              <a:rPr lang="es-ES_tradnl" sz="1600" b="1" dirty="0" err="1"/>
              <a:t>Vipperman</a:t>
            </a:r>
            <a:endParaRPr lang="es-ES_tradnl" sz="1600" b="1" dirty="0"/>
          </a:p>
          <a:p>
            <a:pPr algn="l">
              <a:lnSpc>
                <a:spcPct val="85000"/>
              </a:lnSpc>
              <a:spcBef>
                <a:spcPct val="0"/>
              </a:spcBef>
            </a:pPr>
            <a:r>
              <a:rPr lang="es-ES_tradnl" sz="1600" b="1" dirty="0"/>
              <a:t>Ediciones </a:t>
            </a:r>
            <a:r>
              <a:rPr lang="es-ES_tradnl" sz="1600" b="1" dirty="0" err="1"/>
              <a:t>Granica</a:t>
            </a:r>
            <a:r>
              <a:rPr lang="es-ES_tradnl" sz="1600" b="1" dirty="0"/>
              <a:t>, </a:t>
            </a:r>
            <a:r>
              <a:rPr lang="es-ES_tradnl" sz="1600" b="1" dirty="0" smtClean="0"/>
              <a:t>1993</a:t>
            </a:r>
          </a:p>
          <a:p>
            <a:pPr algn="l">
              <a:lnSpc>
                <a:spcPct val="85000"/>
              </a:lnSpc>
              <a:spcBef>
                <a:spcPct val="0"/>
              </a:spcBef>
            </a:pPr>
            <a:endParaRPr lang="es-ES_tradnl" sz="1600" b="1" dirty="0" smtClean="0"/>
          </a:p>
          <a:p>
            <a:pPr algn="l">
              <a:lnSpc>
                <a:spcPct val="85000"/>
              </a:lnSpc>
              <a:spcBef>
                <a:spcPct val="0"/>
              </a:spcBef>
            </a:pPr>
            <a:r>
              <a:rPr lang="es-AR" sz="1600" b="1" dirty="0"/>
              <a:t>Rentabilidad y ventaja comparativa: Un análisis de los sistemas de producción. América Ivonne Zamora Torres</a:t>
            </a:r>
          </a:p>
          <a:p>
            <a:pPr algn="l">
              <a:lnSpc>
                <a:spcPct val="85000"/>
              </a:lnSpc>
              <a:spcBef>
                <a:spcPct val="0"/>
              </a:spcBef>
            </a:pPr>
            <a:endParaRPr lang="es-ES_tradnl" sz="1600" b="1" dirty="0"/>
          </a:p>
          <a:p>
            <a:pPr algn="l">
              <a:lnSpc>
                <a:spcPct val="85000"/>
              </a:lnSpc>
              <a:spcBef>
                <a:spcPct val="0"/>
              </a:spcBef>
            </a:pPr>
            <a:r>
              <a:rPr lang="es-ES_tradnl" sz="1600" b="1" dirty="0"/>
              <a:t>La venta Conceptual, Robert B. Miller-Stephen </a:t>
            </a:r>
            <a:r>
              <a:rPr lang="es-ES_tradnl" sz="1600" b="1" dirty="0" err="1"/>
              <a:t>Heiman</a:t>
            </a:r>
            <a:r>
              <a:rPr lang="es-ES_tradnl" sz="1600" b="1" dirty="0"/>
              <a:t>, páginas 189 a 199</a:t>
            </a:r>
          </a:p>
          <a:p>
            <a:pPr algn="l">
              <a:lnSpc>
                <a:spcPct val="85000"/>
              </a:lnSpc>
              <a:spcBef>
                <a:spcPct val="0"/>
              </a:spcBef>
            </a:pPr>
            <a:r>
              <a:rPr lang="es-ES_tradnl" sz="1600" b="1" dirty="0"/>
              <a:t>Editorial: Grijalbo –México, 1997</a:t>
            </a:r>
          </a:p>
          <a:p>
            <a:pPr algn="l">
              <a:lnSpc>
                <a:spcPct val="85000"/>
              </a:lnSpc>
              <a:spcBef>
                <a:spcPct val="0"/>
              </a:spcBef>
            </a:pPr>
            <a:endParaRPr lang="es-ES_tradnl" sz="1600" b="1" dirty="0"/>
          </a:p>
          <a:p>
            <a:pPr algn="l">
              <a:lnSpc>
                <a:spcPct val="85000"/>
              </a:lnSpc>
              <a:spcBef>
                <a:spcPct val="0"/>
              </a:spcBef>
            </a:pPr>
            <a:r>
              <a:rPr lang="es-ES_tradnl" sz="1600" b="1" dirty="0"/>
              <a:t>Política de Negocios, Alberto </a:t>
            </a:r>
            <a:r>
              <a:rPr lang="es-ES_tradnl" sz="1600" b="1" dirty="0" err="1"/>
              <a:t>Wilensky</a:t>
            </a:r>
            <a:r>
              <a:rPr lang="es-ES_tradnl" sz="1600" b="1" dirty="0"/>
              <a:t>, páginas 28 a  34 y 100 a 106</a:t>
            </a:r>
          </a:p>
          <a:p>
            <a:pPr algn="l">
              <a:lnSpc>
                <a:spcPct val="85000"/>
              </a:lnSpc>
              <a:spcBef>
                <a:spcPct val="0"/>
              </a:spcBef>
            </a:pPr>
            <a:r>
              <a:rPr lang="es-ES_tradnl" sz="1600" b="1" dirty="0"/>
              <a:t>Tesis, Grupo Editorial Norma 1991</a:t>
            </a:r>
          </a:p>
          <a:p>
            <a:pPr algn="l">
              <a:lnSpc>
                <a:spcPct val="85000"/>
              </a:lnSpc>
              <a:spcBef>
                <a:spcPct val="0"/>
              </a:spcBef>
            </a:pPr>
            <a:endParaRPr lang="es-ES_tradnl" sz="1600" b="1" dirty="0"/>
          </a:p>
          <a:p>
            <a:pPr algn="l">
              <a:lnSpc>
                <a:spcPct val="85000"/>
              </a:lnSpc>
              <a:spcBef>
                <a:spcPct val="0"/>
              </a:spcBef>
            </a:pPr>
            <a:r>
              <a:rPr lang="es-ES_tradnl" sz="1600" b="1" dirty="0"/>
              <a:t>Revista Alta Dirección, Raymond </a:t>
            </a:r>
            <a:r>
              <a:rPr lang="es-ES_tradnl" sz="1600" b="1" dirty="0" err="1"/>
              <a:t>Schefer</a:t>
            </a:r>
            <a:r>
              <a:rPr lang="es-ES_tradnl" sz="1600" b="1" dirty="0"/>
              <a:t>, Setiembre 2003, págs. 32 a 43.</a:t>
            </a:r>
          </a:p>
          <a:p>
            <a:pPr algn="l">
              <a:lnSpc>
                <a:spcPct val="85000"/>
              </a:lnSpc>
              <a:spcBef>
                <a:spcPct val="0"/>
              </a:spcBef>
            </a:pPr>
            <a:endParaRPr lang="es-ES_tradnl" sz="1600" b="1" dirty="0"/>
          </a:p>
        </p:txBody>
      </p:sp>
    </p:spTree>
    <p:extLst>
      <p:ext uri="{BB962C8B-B14F-4D97-AF65-F5344CB8AC3E}">
        <p14:creationId xmlns:p14="http://schemas.microsoft.com/office/powerpoint/2010/main" val="3384051331"/>
      </p:ext>
    </p:extLst>
  </p:cSld>
  <p:clrMapOvr>
    <a:masterClrMapping/>
  </p:clrMapOvr>
  <p:transition spd="slow" advTm="208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95536" y="1124164"/>
            <a:ext cx="8424936" cy="1754326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s-ES_tradnl" b="1" dirty="0" smtClean="0"/>
              <a:t>Metodología : </a:t>
            </a:r>
          </a:p>
          <a:p>
            <a:pPr algn="l"/>
            <a:r>
              <a:rPr lang="es-ES_tradnl" b="1" dirty="0" smtClean="0"/>
              <a:t>Exposición interactiva con análisis de ejemplos aplicados al sector con participación de los asistentes.</a:t>
            </a:r>
          </a:p>
          <a:p>
            <a:pPr algn="l"/>
            <a:r>
              <a:rPr lang="es-ES_tradnl" b="1" dirty="0" smtClean="0"/>
              <a:t>Utilización de videos que apoyan la teoría expuesta</a:t>
            </a:r>
          </a:p>
          <a:p>
            <a:pPr algn="l"/>
            <a:r>
              <a:rPr lang="es-ES_tradnl" b="1" dirty="0" smtClean="0"/>
              <a:t>Carga horaria mínima:  3,5 </a:t>
            </a:r>
            <a:r>
              <a:rPr lang="es-ES_tradnl" b="1" dirty="0" err="1" smtClean="0"/>
              <a:t>hs</a:t>
            </a:r>
            <a:r>
              <a:rPr lang="es-ES_tradnl" b="1" dirty="0" smtClean="0"/>
              <a:t>.  POR MÓDULO.</a:t>
            </a:r>
          </a:p>
          <a:p>
            <a:pPr algn="l"/>
            <a:endParaRPr lang="es-ES_tradnl" dirty="0"/>
          </a:p>
        </p:txBody>
      </p:sp>
      <p:pic>
        <p:nvPicPr>
          <p:cNvPr id="9" name="Picture 15" descr="Logo%20FCF%20Lab%20HR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5" y="44624"/>
            <a:ext cx="1637835" cy="720080"/>
          </a:xfrm>
          <a:prstGeom prst="rect">
            <a:avLst/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395536" y="3212976"/>
            <a:ext cx="8424936" cy="92333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s-ES_tradnl" b="1" dirty="0" smtClean="0"/>
              <a:t>Insumos y recursos necesarios:</a:t>
            </a:r>
          </a:p>
          <a:p>
            <a:pPr marL="342900" indent="-342900" algn="l">
              <a:buFontTx/>
              <a:buChar char="-"/>
            </a:pPr>
            <a:r>
              <a:rPr lang="es-ES_tradnl" b="1" dirty="0" smtClean="0"/>
              <a:t>Proyector y equipo multimedia (video y sonido).</a:t>
            </a:r>
          </a:p>
          <a:p>
            <a:pPr marL="342900" indent="-342900" algn="l">
              <a:buFontTx/>
              <a:buChar char="-"/>
            </a:pPr>
            <a:r>
              <a:rPr lang="es-ES_tradnl" b="1" dirty="0" err="1" smtClean="0"/>
              <a:t>Rotafolio</a:t>
            </a:r>
            <a:r>
              <a:rPr lang="es-ES_tradnl" b="1" dirty="0" smtClean="0"/>
              <a:t> y marcadores</a:t>
            </a:r>
            <a:endParaRPr lang="es-ES_tradnl" b="1" dirty="0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95536" y="4422011"/>
            <a:ext cx="8424936" cy="203132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AR" b="1" dirty="0"/>
              <a:t>OB J E T I V O S</a:t>
            </a:r>
          </a:p>
          <a:p>
            <a:r>
              <a:rPr lang="es-AR" b="1" dirty="0"/>
              <a:t>Entender la formación y posicionamiento de la imagen de marca en productos y servicios farmacéuticos. </a:t>
            </a:r>
          </a:p>
          <a:p>
            <a:r>
              <a:rPr lang="es-AR" b="1" dirty="0"/>
              <a:t>Analizar los elementos claves de la psicología del consumidor aplicado al consumo de productos y servicios farmacéuticos.</a:t>
            </a:r>
          </a:p>
          <a:p>
            <a:r>
              <a:rPr lang="es-AR" b="1" dirty="0"/>
              <a:t>Análisis de rentabilidad del sector</a:t>
            </a:r>
            <a:r>
              <a:rPr lang="es-AR" b="1" dirty="0" smtClean="0"/>
              <a:t>. Taller de rentabilidad.</a:t>
            </a:r>
            <a:endParaRPr lang="es-AR" b="1" dirty="0"/>
          </a:p>
          <a:p>
            <a:pPr algn="l"/>
            <a:endParaRPr lang="es-ES_tradnl" b="1" dirty="0" smtClean="0"/>
          </a:p>
        </p:txBody>
      </p:sp>
      <p:pic>
        <p:nvPicPr>
          <p:cNvPr id="7" name="Picture 2" descr="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7" y="-27384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5862289"/>
      </p:ext>
    </p:extLst>
  </p:cSld>
  <p:clrMapOvr>
    <a:masterClrMapping/>
  </p:clrMapOvr>
  <p:transition spd="slow" advTm="208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Ejecutivo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206</TotalTime>
  <Words>682</Words>
  <Application>Microsoft Office PowerPoint</Application>
  <PresentationFormat>Presentación en pantalla (4:3)</PresentationFormat>
  <Paragraphs>101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Viajes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Juan Coque</dc:creator>
  <cp:lastModifiedBy>Oscar Juan Coque</cp:lastModifiedBy>
  <cp:revision>35</cp:revision>
  <dcterms:created xsi:type="dcterms:W3CDTF">2014-10-08T13:08:39Z</dcterms:created>
  <dcterms:modified xsi:type="dcterms:W3CDTF">2017-08-18T16:50:53Z</dcterms:modified>
</cp:coreProperties>
</file>